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24" r:id="rId2"/>
    <p:sldId id="262" r:id="rId3"/>
    <p:sldId id="282" r:id="rId4"/>
    <p:sldId id="274" r:id="rId5"/>
    <p:sldId id="320" r:id="rId6"/>
    <p:sldId id="321" r:id="rId7"/>
    <p:sldId id="325" r:id="rId8"/>
    <p:sldId id="322" r:id="rId9"/>
    <p:sldId id="285" r:id="rId10"/>
    <p:sldId id="287" r:id="rId11"/>
    <p:sldId id="266" r:id="rId12"/>
    <p:sldId id="284" r:id="rId13"/>
    <p:sldId id="293" r:id="rId14"/>
    <p:sldId id="288" r:id="rId15"/>
    <p:sldId id="290" r:id="rId16"/>
    <p:sldId id="292" r:id="rId17"/>
    <p:sldId id="268" r:id="rId18"/>
    <p:sldId id="269" r:id="rId19"/>
    <p:sldId id="291" r:id="rId20"/>
    <p:sldId id="261" r:id="rId21"/>
    <p:sldId id="294" r:id="rId22"/>
    <p:sldId id="304" r:id="rId23"/>
    <p:sldId id="306" r:id="rId24"/>
    <p:sldId id="307" r:id="rId25"/>
    <p:sldId id="308" r:id="rId26"/>
    <p:sldId id="309" r:id="rId27"/>
    <p:sldId id="310" r:id="rId28"/>
    <p:sldId id="315" r:id="rId29"/>
    <p:sldId id="316" r:id="rId30"/>
    <p:sldId id="317" r:id="rId31"/>
    <p:sldId id="326" r:id="rId32"/>
    <p:sldId id="327" r:id="rId33"/>
    <p:sldId id="328" r:id="rId34"/>
    <p:sldId id="302" r:id="rId3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94660"/>
  </p:normalViewPr>
  <p:slideViewPr>
    <p:cSldViewPr>
      <p:cViewPr varScale="1">
        <p:scale>
          <a:sx n="68" d="100"/>
          <a:sy n="68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es-ES" altLang="es-E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91F9E943-7F64-4B8D-AC8C-C030B37CCD5F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34775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7E93D8-8A1F-494F-8B4F-7F3721B2F817}" type="slidenum">
              <a:rPr lang="es-ES" altLang="es-ES"/>
              <a:pPr/>
              <a:t>2</a:t>
            </a:fld>
            <a:endParaRPr lang="es-ES" altLang="es-E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749203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5F96D-3E9F-4484-939D-8B53C5A5F33E}" type="slidenum">
              <a:rPr lang="es-ES" altLang="es-ES"/>
              <a:pPr/>
              <a:t>12</a:t>
            </a:fld>
            <a:endParaRPr lang="es-ES" altLang="es-E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35527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FC472-F3DD-4731-A3DF-D608B181010B}" type="slidenum">
              <a:rPr lang="es-ES" altLang="es-ES"/>
              <a:pPr/>
              <a:t>13</a:t>
            </a:fld>
            <a:endParaRPr lang="es-ES" altLang="es-E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299025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AD9C2E-BA4E-4BD9-BD43-730F30D9298E}" type="slidenum">
              <a:rPr lang="es-ES" altLang="es-ES"/>
              <a:pPr/>
              <a:t>14</a:t>
            </a:fld>
            <a:endParaRPr lang="es-ES" altLang="es-E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0172020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B90D2-5818-45F8-8594-D476EC3C8374}" type="slidenum">
              <a:rPr lang="es-ES" altLang="es-ES"/>
              <a:pPr/>
              <a:t>15</a:t>
            </a:fld>
            <a:endParaRPr lang="es-ES" altLang="es-E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16011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1BA30-B41C-45EB-8DC4-E9F1D847FACE}" type="slidenum">
              <a:rPr lang="es-ES" altLang="es-ES"/>
              <a:pPr/>
              <a:t>16</a:t>
            </a:fld>
            <a:endParaRPr lang="es-ES" altLang="es-E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048317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8F2D55-C90D-4BD1-B8E9-C8F8CE23BE5F}" type="slidenum">
              <a:rPr lang="es-ES" altLang="es-ES"/>
              <a:pPr/>
              <a:t>17</a:t>
            </a:fld>
            <a:endParaRPr lang="es-ES" altLang="es-E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248562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930F2C-E704-4C72-8B1E-87D2C9965DD5}" type="slidenum">
              <a:rPr lang="es-ES" altLang="es-ES"/>
              <a:pPr/>
              <a:t>18</a:t>
            </a:fld>
            <a:endParaRPr lang="es-ES" altLang="es-E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723536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3CB32-F6B2-4648-8982-362A223334A9}" type="slidenum">
              <a:rPr lang="es-ES" altLang="es-ES"/>
              <a:pPr/>
              <a:t>19</a:t>
            </a:fld>
            <a:endParaRPr lang="es-ES" altLang="es-E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4433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9C0DDB-9596-4C10-90A1-CA0E91694184}" type="slidenum">
              <a:rPr lang="es-ES" altLang="es-ES"/>
              <a:pPr/>
              <a:t>20</a:t>
            </a:fld>
            <a:endParaRPr lang="es-ES" alt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515185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D06FBE-534F-4321-86D3-F23228546EF3}" type="slidenum">
              <a:rPr lang="es-ES" altLang="es-ES"/>
              <a:pPr/>
              <a:t>21</a:t>
            </a:fld>
            <a:endParaRPr lang="es-ES" altLang="es-E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12759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31B901-35C4-4CB1-9D92-F661E6AAD684}" type="slidenum">
              <a:rPr lang="es-ES" altLang="es-ES"/>
              <a:pPr/>
              <a:t>3</a:t>
            </a:fld>
            <a:endParaRPr lang="es-ES" altLang="es-E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5774142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C92510-80C5-48AC-8925-BC2ED52BC635}" type="slidenum">
              <a:rPr lang="es-ES" altLang="es-ES"/>
              <a:pPr/>
              <a:t>22</a:t>
            </a:fld>
            <a:endParaRPr lang="es-ES" altLang="es-E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462189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5FD9CD-716C-4C72-B2AA-FE899636C1C8}" type="slidenum">
              <a:rPr lang="es-ES" altLang="es-ES"/>
              <a:pPr/>
              <a:t>23</a:t>
            </a:fld>
            <a:endParaRPr lang="es-ES" altLang="es-E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0536459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FF1E82-2310-416B-90EC-52B045AE386E}" type="slidenum">
              <a:rPr lang="es-ES" altLang="es-ES"/>
              <a:pPr/>
              <a:t>24</a:t>
            </a:fld>
            <a:endParaRPr lang="es-ES" altLang="es-E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625713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CC35B4-4D5B-4DC3-93A0-E98E4D66BBEB}" type="slidenum">
              <a:rPr lang="es-ES" altLang="es-ES"/>
              <a:pPr/>
              <a:t>25</a:t>
            </a:fld>
            <a:endParaRPr lang="es-ES" altLang="es-E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690971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C555E2-2C46-43FD-A56A-F79ABFF6D06B}" type="slidenum">
              <a:rPr lang="es-ES" altLang="es-ES"/>
              <a:pPr/>
              <a:t>26</a:t>
            </a:fld>
            <a:endParaRPr lang="es-ES" altLang="es-E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046121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214453-C8A7-4A56-906A-480C90DA5F1D}" type="slidenum">
              <a:rPr lang="es-ES" altLang="es-ES"/>
              <a:pPr/>
              <a:t>27</a:t>
            </a:fld>
            <a:endParaRPr lang="es-ES" altLang="es-E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92207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D282B9-594A-4552-91A8-FBD7F3207FDD}" type="slidenum">
              <a:rPr lang="es-ES" altLang="es-ES"/>
              <a:pPr/>
              <a:t>28</a:t>
            </a:fld>
            <a:endParaRPr lang="es-ES" altLang="es-E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285978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5AFF4-A5D3-4A4F-8941-4CEDCE4D8DC3}" type="slidenum">
              <a:rPr lang="es-ES" altLang="es-ES"/>
              <a:pPr/>
              <a:t>29</a:t>
            </a:fld>
            <a:endParaRPr lang="es-ES" altLang="es-E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366839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1EE32-7F41-463F-8DE8-29B722A008D8}" type="slidenum">
              <a:rPr lang="es-ES" altLang="es-ES"/>
              <a:pPr/>
              <a:t>30</a:t>
            </a:fld>
            <a:endParaRPr lang="es-ES" altLang="es-E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512885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CCC96-2C73-424A-86D3-417626518211}" type="slidenum">
              <a:rPr lang="es-ES" altLang="es-ES"/>
              <a:pPr/>
              <a:t>34</a:t>
            </a:fld>
            <a:endParaRPr lang="es-ES" altLang="es-E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75576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8B8A10-9A8A-4370-A343-075A50F3FF44}" type="slidenum">
              <a:rPr lang="es-ES" altLang="es-ES"/>
              <a:pPr/>
              <a:t>4</a:t>
            </a:fld>
            <a:endParaRPr lang="es-ES" altLang="es-E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48459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5597E9-7B2A-4237-9944-C5EC7B4F1867}" type="slidenum">
              <a:rPr lang="es-ES" altLang="es-ES"/>
              <a:pPr/>
              <a:t>5</a:t>
            </a:fld>
            <a:endParaRPr lang="es-ES" altLang="es-E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892123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849589-B469-4209-8758-B579B14C2D71}" type="slidenum">
              <a:rPr lang="es-ES" altLang="es-ES"/>
              <a:pPr/>
              <a:t>6</a:t>
            </a:fld>
            <a:endParaRPr lang="es-ES" altLang="es-E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63345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190070-BAB8-4469-9412-59F3E6D17F26}" type="slidenum">
              <a:rPr lang="es-ES" altLang="es-ES"/>
              <a:pPr/>
              <a:t>8</a:t>
            </a:fld>
            <a:endParaRPr lang="es-ES" altLang="es-E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76804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93AC8-13AE-4BFC-8897-D8B9783670B8}" type="slidenum">
              <a:rPr lang="es-ES" altLang="es-ES"/>
              <a:pPr/>
              <a:t>9</a:t>
            </a:fld>
            <a:endParaRPr lang="es-ES" altLang="es-E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63658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201C7D-09A9-4FA4-B797-08E542D42FCB}" type="slidenum">
              <a:rPr lang="es-ES" altLang="es-ES"/>
              <a:pPr/>
              <a:t>10</a:t>
            </a:fld>
            <a:endParaRPr lang="es-ES" altLang="es-E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67452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A5A591-10BC-4F0F-9CB6-B7EB322442E4}" type="slidenum">
              <a:rPr lang="es-ES" altLang="es-ES"/>
              <a:pPr/>
              <a:t>11</a:t>
            </a:fld>
            <a:endParaRPr lang="es-ES" altLang="es-E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044694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8C3B8-9BB7-4229-8CCA-DA22942975DC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2225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46762-8BBA-4F57-BB10-100FECEB4649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104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0E0C4-38F7-406C-B6E8-ABAA7A5CA538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61353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67029-6CE1-4637-B9EA-9778C96E9D5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6720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7325D-6F9A-4FA3-9E64-80E903B1BB9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0234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2EE9E-0ABC-4112-B17D-A2D73E18392A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0587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C3D13-266B-43F0-8FDF-9502FCB763C4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6366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D33B7-FD67-4B53-BA94-5F595D8E0CEB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6064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33070-C92E-491F-A0E9-3316BF1DE031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2583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B312C-075D-4CB6-AE51-6ED7748E739E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5994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40D65-5FE7-4FD2-9C09-B5A7C4BE5A47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7538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31000">
              <a:srgbClr val="92D050"/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FCDDA0-0A14-4705-8CE2-96FF89487BC5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altLang="es-ES" dirty="0"/>
              <a:t>Dra. Eleonora Espinoza</a:t>
            </a:r>
          </a:p>
          <a:p>
            <a:r>
              <a:rPr lang="es-ES" altLang="es-ES" dirty="0"/>
              <a:t>UIC FCM UNAH</a:t>
            </a: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9750" y="1557338"/>
            <a:ext cx="8135938" cy="2447925"/>
          </a:xfrm>
          <a:noFill/>
          <a:ln/>
        </p:spPr>
        <p:txBody>
          <a:bodyPr/>
          <a:lstStyle/>
          <a:p>
            <a:r>
              <a:rPr lang="es-ES" altLang="es-E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Técnicas  de Recolección de la Información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s-ES" altLang="es-ES" b="1">
                <a:latin typeface="Forte" pitchFamily="66" charset="0"/>
              </a:rPr>
              <a:t>OBSERVACIÓN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r>
              <a:rPr lang="es-ES" altLang="es-ES">
                <a:effectLst>
                  <a:outerShdw blurRad="38100" dist="38100" dir="2700000" algn="tl">
                    <a:srgbClr val="FFFFFF"/>
                  </a:outerShdw>
                </a:effectLst>
              </a:rPr>
              <a:t>La observación participante:</a:t>
            </a:r>
            <a:r>
              <a:rPr lang="es-ES" altLang="es-ES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s-ES" altLang="es-ES" sz="3200"/>
              <a:t>el investigador  al recolectar los datos  se involucra directamente con la actividad objeto de la observación.</a:t>
            </a:r>
            <a:endParaRPr lang="es-ES" altLang="es-ES"/>
          </a:p>
          <a:p>
            <a:pPr algn="just"/>
            <a:r>
              <a:rPr lang="es-ES" altLang="es-ES">
                <a:effectLst>
                  <a:outerShdw blurRad="38100" dist="38100" dir="2700000" algn="tl">
                    <a:srgbClr val="FFFFFF"/>
                  </a:outerShdw>
                </a:effectLst>
              </a:rPr>
              <a:t>La observación no participante</a:t>
            </a:r>
            <a:r>
              <a:rPr lang="es-ES" altLang="es-ES"/>
              <a:t>: 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altLang="es-ES" sz="3200"/>
              <a:t>no tiene ningún tipo de relaciones con los sujetos que serán observados ni forma parte de  la situación en que se dan los fenómenos en estudio.</a:t>
            </a:r>
            <a:endParaRPr lang="es-ES" altLang="es-ES"/>
          </a:p>
          <a:p>
            <a:pPr algn="just"/>
            <a:r>
              <a:rPr lang="es-ES" altLang="es-ES"/>
              <a:t>El </a:t>
            </a:r>
            <a:r>
              <a:rPr lang="es-ES" altLang="es-ES">
                <a:effectLst>
                  <a:outerShdw blurRad="38100" dist="38100" dir="2700000" algn="tl">
                    <a:srgbClr val="FFFFFF"/>
                  </a:outerShdw>
                </a:effectLst>
              </a:rPr>
              <a:t>método de observación es útil</a:t>
            </a:r>
            <a:r>
              <a:rPr lang="es-ES" altLang="es-ES"/>
              <a:t> en 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altLang="es-ES"/>
              <a:t>descriptiva, analítica, experimental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 Observación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altLang="es-ES" sz="2400" b="1" dirty="0"/>
              <a:t>Ventajas :</a:t>
            </a:r>
          </a:p>
          <a:p>
            <a:pPr algn="just"/>
            <a:r>
              <a:rPr lang="es-ES" altLang="es-ES" sz="2400" dirty="0"/>
              <a:t>Se puede obtener independientemente del deseo, capacidad y veracidad de las personas</a:t>
            </a:r>
          </a:p>
          <a:p>
            <a:r>
              <a:rPr lang="es-ES" altLang="es-ES" sz="2400" dirty="0"/>
              <a:t>Abordaje global del problema</a:t>
            </a:r>
          </a:p>
          <a:p>
            <a:r>
              <a:rPr lang="es-ES" altLang="es-ES" sz="2400" dirty="0"/>
              <a:t>Estudio de los hechos sin intermediario.</a:t>
            </a:r>
          </a:p>
          <a:p>
            <a:pPr>
              <a:buFontTx/>
              <a:buNone/>
            </a:pPr>
            <a:r>
              <a:rPr lang="es-ES" altLang="es-ES" sz="2400" b="1" dirty="0"/>
              <a:t>Desventajas:</a:t>
            </a:r>
            <a:endParaRPr lang="es-ES" altLang="es-ES" sz="2400" dirty="0"/>
          </a:p>
          <a:p>
            <a:r>
              <a:rPr lang="es-ES" altLang="es-ES" sz="2400" dirty="0"/>
              <a:t>Los observadores</a:t>
            </a:r>
          </a:p>
          <a:p>
            <a:r>
              <a:rPr lang="es-ES" altLang="es-ES" sz="2400" dirty="0"/>
              <a:t>El instrumento utilizado para la observación</a:t>
            </a:r>
          </a:p>
          <a:p>
            <a:r>
              <a:rPr lang="es-ES" altLang="es-ES" sz="2400" dirty="0"/>
              <a:t>El fenómeno observado</a:t>
            </a:r>
          </a:p>
          <a:p>
            <a:pPr marL="457200" indent="-457200">
              <a:buFont typeface="+mj-lt"/>
              <a:buAutoNum type="arabicPeriod"/>
            </a:pPr>
            <a:endParaRPr lang="es-ES" altLang="es-E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z="5400" b="1" dirty="0">
                <a:latin typeface="Forte" pitchFamily="66" charset="0"/>
              </a:rPr>
              <a:t>E</a:t>
            </a:r>
            <a:r>
              <a:rPr lang="es-ES" altLang="es-ES" b="1" dirty="0">
                <a:latin typeface="Forte" pitchFamily="66" charset="0"/>
              </a:rPr>
              <a:t>NCUESTA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82441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ES" altLang="es-ES" dirty="0"/>
              <a:t>Esta técnica consiste en obtener información de los sujetos de estudio, es proporcionada por ellos mismos; sobre opiniones, actitudes o sugerencias.</a:t>
            </a:r>
          </a:p>
          <a:p>
            <a:pPr>
              <a:lnSpc>
                <a:spcPct val="90000"/>
              </a:lnSpc>
            </a:pPr>
            <a:endParaRPr lang="es-ES" altLang="es-ES" dirty="0"/>
          </a:p>
          <a:p>
            <a:pPr>
              <a:lnSpc>
                <a:spcPct val="90000"/>
              </a:lnSpc>
            </a:pPr>
            <a:r>
              <a:rPr lang="es-ES" altLang="es-ES" dirty="0"/>
              <a:t>Hay dos maneras de obtener la  información: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s-ES" altLang="es-ES" sz="2800" b="1" dirty="0"/>
              <a:t>La entrevista </a:t>
            </a:r>
          </a:p>
          <a:p>
            <a:pPr>
              <a:lnSpc>
                <a:spcPct val="90000"/>
              </a:lnSpc>
            </a:pPr>
            <a:endParaRPr lang="es-ES" altLang="es-ES" sz="2800" b="1" dirty="0"/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s-ES" altLang="es-ES" sz="2800" b="1" dirty="0"/>
              <a:t>El cuestionario</a:t>
            </a:r>
          </a:p>
          <a:p>
            <a:pPr>
              <a:lnSpc>
                <a:spcPct val="90000"/>
              </a:lnSpc>
            </a:pPr>
            <a:endParaRPr lang="es-ES" altLang="es-ES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s-ES" altLang="es-ES" b="1">
                <a:latin typeface="Forte" pitchFamily="66" charset="0"/>
              </a:rPr>
              <a:t>La entrevista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algn="just"/>
            <a:r>
              <a:rPr lang="es-ES" altLang="es-ES" sz="2800"/>
              <a:t>Es la comunicación interpersonal  establecida entre el investigador  y el sujeto de estudio a fin de obtener respuestas verbales a las interrogantes  planteadas  sobre el problema propuesto. </a:t>
            </a:r>
          </a:p>
          <a:p>
            <a:pPr algn="just"/>
            <a:endParaRPr lang="es-ES" altLang="es-ES" sz="2800"/>
          </a:p>
          <a:p>
            <a:pPr algn="just">
              <a:buFontTx/>
              <a:buNone/>
            </a:pPr>
            <a:r>
              <a:rPr lang="es-ES" altLang="es-ES" sz="2800"/>
              <a:t>  Características:</a:t>
            </a:r>
          </a:p>
          <a:p>
            <a:pPr algn="just"/>
            <a:r>
              <a:rPr lang="es-ES" altLang="es-ES" sz="2800"/>
              <a:t>   Más eficaz</a:t>
            </a:r>
          </a:p>
          <a:p>
            <a:r>
              <a:rPr lang="es-ES" altLang="es-ES" sz="2800"/>
              <a:t>   Permite aclarar la pregunta</a:t>
            </a:r>
          </a:p>
          <a:p>
            <a:r>
              <a:rPr lang="es-ES" altLang="es-ES" sz="2800"/>
              <a:t>   Aplicable a cualquier persona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La Entrevista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s-ES" altLang="es-ES"/>
              <a:t>Procedimiento más utilizado en la investigación social y presupone dos personas:</a:t>
            </a:r>
          </a:p>
          <a:p>
            <a:pPr lvl="1">
              <a:buFont typeface="Wingdings" pitchFamily="2" charset="2"/>
              <a:buChar char="Ø"/>
            </a:pPr>
            <a:r>
              <a:rPr lang="es-ES" altLang="es-ES" dirty="0"/>
              <a:t>El encuestador</a:t>
            </a:r>
          </a:p>
          <a:p>
            <a:pPr lvl="1">
              <a:buFont typeface="Wingdings" pitchFamily="2" charset="2"/>
              <a:buChar char="Ø"/>
            </a:pPr>
            <a:r>
              <a:rPr lang="es-ES" altLang="es-ES" dirty="0"/>
              <a:t>El informante o sujeto investigado</a:t>
            </a:r>
          </a:p>
          <a:p>
            <a:r>
              <a:rPr lang="es-ES" altLang="es-ES" dirty="0"/>
              <a:t>Recurre a una guía que puede ser un formulario para orientar la conversación</a:t>
            </a:r>
          </a:p>
          <a:p>
            <a:endParaRPr lang="es-ES" alt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La Entrevista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altLang="es-ES" dirty="0"/>
              <a:t>   </a:t>
            </a:r>
            <a:r>
              <a:rPr lang="es-ES" alt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Normas: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altLang="es-ES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s-ES" altLang="es-ES" dirty="0"/>
              <a:t>Abordar gradualmente al entrevistado</a:t>
            </a:r>
          </a:p>
          <a:p>
            <a:pPr>
              <a:lnSpc>
                <a:spcPct val="90000"/>
              </a:lnSpc>
            </a:pPr>
            <a:r>
              <a:rPr lang="es-ES" altLang="es-ES" dirty="0"/>
              <a:t>Crear un ambiente de amistad e identificación</a:t>
            </a:r>
          </a:p>
          <a:p>
            <a:pPr>
              <a:lnSpc>
                <a:spcPct val="90000"/>
              </a:lnSpc>
            </a:pPr>
            <a:r>
              <a:rPr lang="es-ES" altLang="es-ES" dirty="0"/>
              <a:t>Dejarlo concluir su relato</a:t>
            </a:r>
          </a:p>
          <a:p>
            <a:pPr>
              <a:lnSpc>
                <a:spcPct val="90000"/>
              </a:lnSpc>
            </a:pPr>
            <a:r>
              <a:rPr lang="es-ES" altLang="es-ES" dirty="0"/>
              <a:t>Hacer preguntas comprensibles</a:t>
            </a:r>
          </a:p>
          <a:p>
            <a:pPr>
              <a:lnSpc>
                <a:spcPct val="90000"/>
              </a:lnSpc>
            </a:pPr>
            <a:r>
              <a:rPr lang="es-ES" altLang="es-ES" dirty="0"/>
              <a:t>Escuchar con tranquilidad</a:t>
            </a:r>
          </a:p>
          <a:p>
            <a:pPr>
              <a:lnSpc>
                <a:spcPct val="90000"/>
              </a:lnSpc>
            </a:pPr>
            <a:endParaRPr lang="es-ES" alt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s-ES" altLang="es-ES" b="1">
                <a:latin typeface="Forte" pitchFamily="66" charset="0"/>
              </a:rPr>
              <a:t>La entrevista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435975" cy="5589588"/>
          </a:xfrm>
        </p:spPr>
        <p:txBody>
          <a:bodyPr/>
          <a:lstStyle/>
          <a:p>
            <a:pPr>
              <a:buFontTx/>
              <a:buNone/>
            </a:pPr>
            <a:r>
              <a:rPr lang="es-ES" altLang="es-ES" dirty="0"/>
              <a:t>  </a:t>
            </a:r>
            <a:r>
              <a:rPr lang="es-ES" alt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Ventajas: </a:t>
            </a:r>
          </a:p>
          <a:p>
            <a:r>
              <a:rPr lang="es-ES" altLang="es-ES" dirty="0"/>
              <a:t>Técnica eficaz para obtener datos significativos.</a:t>
            </a:r>
          </a:p>
          <a:p>
            <a:r>
              <a:rPr lang="es-ES" altLang="es-ES" dirty="0"/>
              <a:t>Datos susceptibles de cuantificación y tratamiento estadístico </a:t>
            </a:r>
          </a:p>
          <a:p>
            <a:r>
              <a:rPr lang="es-ES" altLang="es-ES" dirty="0"/>
              <a:t>Información más precisa</a:t>
            </a:r>
          </a:p>
          <a:p>
            <a:r>
              <a:rPr lang="es-ES" altLang="es-ES" dirty="0"/>
              <a:t>No requiere que el entrevistado sepa leer</a:t>
            </a:r>
          </a:p>
          <a:p>
            <a:r>
              <a:rPr lang="es-ES" altLang="es-ES" dirty="0"/>
              <a:t>Posibilidad de captar reacciones, gestos etc.</a:t>
            </a:r>
          </a:p>
          <a:p>
            <a:r>
              <a:rPr lang="es-ES" altLang="es-ES" dirty="0"/>
              <a:t>Es flexible, se pueden aclara preguntas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s-ES" altLang="es-ES" b="1">
                <a:latin typeface="Forte" pitchFamily="66" charset="0"/>
              </a:rPr>
              <a:t>Cuestionario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altLang="es-ES" sz="2800" dirty="0"/>
              <a:t>   Está destinado a obtener respuestas sobre el problema en estudio  y que el investigado o consultado </a:t>
            </a:r>
            <a:r>
              <a:rPr lang="es-ES" altLang="es-E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llena por si mismo.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ES" sz="28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ES" sz="2800" b="1" dirty="0"/>
              <a:t>  VENTAJAS</a:t>
            </a:r>
          </a:p>
          <a:p>
            <a:pPr>
              <a:lnSpc>
                <a:spcPct val="80000"/>
              </a:lnSpc>
            </a:pPr>
            <a:r>
              <a:rPr lang="es-ES" altLang="es-ES" sz="2800" dirty="0"/>
              <a:t>Abarca mayor área geográfica y mayor número de personas</a:t>
            </a:r>
          </a:p>
          <a:p>
            <a:pPr>
              <a:lnSpc>
                <a:spcPct val="80000"/>
              </a:lnSpc>
            </a:pPr>
            <a:r>
              <a:rPr lang="es-ES" altLang="es-ES" sz="2800" dirty="0"/>
              <a:t>Menores gastos de personal</a:t>
            </a:r>
          </a:p>
          <a:p>
            <a:pPr>
              <a:lnSpc>
                <a:spcPct val="80000"/>
              </a:lnSpc>
            </a:pPr>
            <a:r>
              <a:rPr lang="es-ES" altLang="es-ES" sz="2800" dirty="0"/>
              <a:t>Menor tiempo para llegar a un mismo número de personas</a:t>
            </a:r>
          </a:p>
          <a:p>
            <a:pPr>
              <a:lnSpc>
                <a:spcPct val="80000"/>
              </a:lnSpc>
            </a:pPr>
            <a:r>
              <a:rPr lang="es-ES" altLang="es-ES" sz="2800" dirty="0"/>
              <a:t>Mayor libertad en las respuestas</a:t>
            </a:r>
          </a:p>
          <a:p>
            <a:pPr>
              <a:lnSpc>
                <a:spcPct val="80000"/>
              </a:lnSpc>
            </a:pPr>
            <a:r>
              <a:rPr lang="es-ES" altLang="es-ES" sz="2800" dirty="0"/>
              <a:t>Puede enviarse por correo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>
                <a:latin typeface="Forte" pitchFamily="66" charset="0"/>
              </a:rPr>
              <a:t>Cuestionario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91513" cy="5040312"/>
          </a:xfrm>
        </p:spPr>
        <p:txBody>
          <a:bodyPr/>
          <a:lstStyle/>
          <a:p>
            <a:pPr>
              <a:buFontTx/>
              <a:buNone/>
            </a:pPr>
            <a:r>
              <a:rPr lang="es-ES" altLang="es-ES" sz="3600" dirty="0"/>
              <a:t>   </a:t>
            </a:r>
            <a:r>
              <a:rPr lang="es-ES" altLang="es-E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Desventajas</a:t>
            </a:r>
            <a:r>
              <a:rPr lang="es-ES" altLang="es-ES" sz="3600" dirty="0"/>
              <a:t>: </a:t>
            </a:r>
          </a:p>
          <a:p>
            <a:r>
              <a:rPr lang="es-ES" altLang="es-ES" sz="3600" dirty="0"/>
              <a:t>Pueden haber problemas con la calidad y cantidad de los datos.</a:t>
            </a:r>
          </a:p>
          <a:p>
            <a:r>
              <a:rPr lang="es-ES" altLang="es-ES" sz="3600" dirty="0"/>
              <a:t>Pueden ser no devueltos</a:t>
            </a:r>
          </a:p>
          <a:p>
            <a:r>
              <a:rPr lang="es-ES" altLang="es-ES" sz="3600" dirty="0"/>
              <a:t>Pueden evadir las respuestas o no darle la importancia </a:t>
            </a:r>
          </a:p>
          <a:p>
            <a:r>
              <a:rPr lang="es-ES" altLang="es-ES" sz="3600" dirty="0"/>
              <a:t>Debe ser objeto de una cuidadosa evaluación.</a:t>
            </a:r>
          </a:p>
          <a:p>
            <a:endParaRPr lang="es-ES" altLang="es-ES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s-ES" altLang="es-ES" b="1">
                <a:latin typeface="Forte" pitchFamily="66" charset="0"/>
              </a:rPr>
              <a:t>Cuestionario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r>
              <a:rPr lang="es-ES" altLang="es-E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Desventajas</a:t>
            </a:r>
            <a:r>
              <a:rPr lang="es-ES" altLang="es-ES" dirty="0"/>
              <a:t>:</a:t>
            </a:r>
          </a:p>
          <a:p>
            <a:r>
              <a:rPr lang="es-ES" altLang="es-ES" dirty="0"/>
              <a:t>Poco flexible</a:t>
            </a:r>
          </a:p>
          <a:p>
            <a:r>
              <a:rPr lang="es-ES" altLang="es-ES" dirty="0"/>
              <a:t>La información no puede variar ni profundizarse</a:t>
            </a:r>
          </a:p>
          <a:p>
            <a:r>
              <a:rPr lang="es-ES" altLang="es-ES" dirty="0"/>
              <a:t>Puede que no llegue al destinatario</a:t>
            </a:r>
          </a:p>
          <a:p>
            <a:r>
              <a:rPr lang="es-ES" altLang="es-ES" dirty="0"/>
              <a:t>Puede no obtener respuesta de los encuestados </a:t>
            </a:r>
          </a:p>
          <a:p>
            <a:r>
              <a:rPr lang="es-ES" altLang="es-ES" dirty="0"/>
              <a:t>Puede obtenerse una alta tasa de no </a:t>
            </a:r>
            <a:r>
              <a:rPr lang="es-ES" altLang="es-ES" dirty="0" err="1"/>
              <a:t>completación</a:t>
            </a:r>
            <a:r>
              <a:rPr lang="es-ES" altLang="es-ES" dirty="0"/>
              <a:t> del cuestionario.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z="3200" b="1" dirty="0"/>
              <a:t>QUÉ SON LAS TÉCNICAS DE RECOLECCIÓN DE DATOS</a:t>
            </a:r>
            <a:r>
              <a:rPr lang="es-ES" altLang="es-ES" sz="2000" dirty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 dirty="0"/>
          </a:p>
          <a:p>
            <a:pPr algn="just"/>
            <a:r>
              <a:rPr lang="es-ES" altLang="es-ES" dirty="0"/>
              <a:t>Son las herramientas con que cuenta el investigador para documentar la información  recabada de la realidad.</a:t>
            </a:r>
          </a:p>
          <a:p>
            <a:pPr algn="just"/>
            <a:endParaRPr lang="es-ES" altLang="es-ES" dirty="0"/>
          </a:p>
          <a:p>
            <a:r>
              <a:rPr lang="es-ES" altLang="es-ES" dirty="0"/>
              <a:t>Es el registro de la observación de las variables de la investigación.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Cuestionario</a:t>
            </a:r>
            <a:r>
              <a:rPr lang="es-ES" altLang="es-ES">
                <a:latin typeface="Forte" pitchFamily="66" charset="0"/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7418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altLang="es-ES" sz="2800"/>
              <a:t>   Las preguntas a plantear deben responder a los objetivos  propuestos en la investigación.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ES" sz="2800"/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ES" sz="2800"/>
              <a:t>   Organización: 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ES" sz="2800"/>
          </a:p>
          <a:p>
            <a:pPr>
              <a:lnSpc>
                <a:spcPct val="80000"/>
              </a:lnSpc>
            </a:pPr>
            <a:r>
              <a:rPr lang="es-ES" altLang="es-ES" sz="2800"/>
              <a:t>Titulo a que se refiere </a:t>
            </a:r>
          </a:p>
          <a:p>
            <a:pPr>
              <a:lnSpc>
                <a:spcPct val="80000"/>
              </a:lnSpc>
            </a:pPr>
            <a:r>
              <a:rPr lang="es-ES" altLang="es-ES" sz="2800"/>
              <a:t>Instrucciones</a:t>
            </a:r>
          </a:p>
          <a:p>
            <a:pPr>
              <a:lnSpc>
                <a:spcPct val="80000"/>
              </a:lnSpc>
            </a:pPr>
            <a:r>
              <a:rPr lang="es-ES" altLang="es-ES" sz="2800"/>
              <a:t>Identificación del encuestado y del formulario</a:t>
            </a:r>
          </a:p>
          <a:p>
            <a:pPr>
              <a:lnSpc>
                <a:spcPct val="80000"/>
              </a:lnSpc>
            </a:pPr>
            <a:r>
              <a:rPr lang="es-ES" altLang="es-ES" sz="2800"/>
              <a:t>Debe tener número, fecha, lugar en que fue o será llenado, identificación de la persona, procedencia.</a:t>
            </a:r>
          </a:p>
          <a:p>
            <a:pPr>
              <a:lnSpc>
                <a:spcPct val="80000"/>
              </a:lnSpc>
            </a:pPr>
            <a:endParaRPr lang="es-ES" altLang="es-ES" sz="2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Cuestionario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s-ES"/>
              <a:t>Debe seguir un orden lógico, según áreas especificas, agrupando las preguntas que se refieren a un mismo tema .</a:t>
            </a:r>
          </a:p>
          <a:p>
            <a:r>
              <a:rPr lang="es-ES" altLang="es-ES"/>
              <a:t>Observaciones:  se puede registrar un dato importante del encuestado</a:t>
            </a:r>
          </a:p>
          <a:p>
            <a:r>
              <a:rPr lang="es-ES" altLang="es-ES"/>
              <a:t>Identificación del encuestador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0" y="3048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4000" b="1"/>
              <a:t>PREPARACION DEL </a:t>
            </a:r>
            <a:r>
              <a:rPr lang="es-ES" altLang="es-ES" sz="4000" b="1"/>
              <a:t>CUESTIONARIO</a:t>
            </a:r>
          </a:p>
        </p:txBody>
      </p:sp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330200" y="1081088"/>
            <a:ext cx="8432800" cy="545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lphaUcPeriod"/>
            </a:pPr>
            <a:r>
              <a:rPr lang="es-MX" altLang="es-E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Criterios para preparar el Formulario</a:t>
            </a:r>
            <a:endParaRPr lang="es-MX" altLang="es-ES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altLang="es-ES" sz="3200" b="1"/>
              <a:t>Objetivos de la investigación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altLang="es-ES" sz="3200" b="1"/>
              <a:t>Temas y  variables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altLang="es-ES" sz="3200" b="1"/>
              <a:t>Características del informante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altLang="es-ES" sz="3200" b="1"/>
              <a:t>Tiempo disponible para efectuar la recolección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altLang="es-ES" sz="3200" b="1"/>
              <a:t>Técnica de recolección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altLang="es-ES" sz="3200" b="1"/>
              <a:t>Procedimiento de elaboración</a:t>
            </a:r>
            <a:endParaRPr lang="es-ES" altLang="es-E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autoUpdateAnimBg="0"/>
      <p:bldP spid="107523" grpId="0" uiExpand="1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0" y="-46038"/>
            <a:ext cx="9144000" cy="112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3600" b="1" dirty="0">
                <a:latin typeface="Arial Black" pitchFamily="34" charset="0"/>
              </a:rPr>
              <a:t>PREPARACION DEL FORMULARIO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s-MX" altLang="es-ES" sz="3600" b="1" dirty="0">
                <a:latin typeface="Arial Black" pitchFamily="34" charset="0"/>
              </a:rPr>
              <a:t>Formas y Clases de Preguntas</a:t>
            </a:r>
            <a:endParaRPr lang="es-ES" altLang="es-ES" sz="3600" b="1" dirty="0">
              <a:latin typeface="Arial Black" pitchFamily="34" charset="0"/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1219200" y="1600200"/>
            <a:ext cx="3581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11049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752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24003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3048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350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96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41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876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s-MX" altLang="es-ES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Preguntas abiertas</a:t>
            </a:r>
            <a:endParaRPr lang="es-ES" altLang="es-ES" sz="2800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6172200" y="1371600"/>
            <a:ext cx="2209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Responden con su propio vocabulario</a:t>
            </a:r>
            <a:endParaRPr lang="es-ES" altLang="es-ES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1621" name="AutoShape 5"/>
          <p:cNvSpPr>
            <a:spLocks noChangeArrowheads="1"/>
          </p:cNvSpPr>
          <p:nvPr/>
        </p:nvSpPr>
        <p:spPr bwMode="auto">
          <a:xfrm>
            <a:off x="4419600" y="1543050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381000" y="3276600"/>
            <a:ext cx="8001000" cy="301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5275" indent="-295275">
              <a:defRPr>
                <a:solidFill>
                  <a:schemeClr val="tx1"/>
                </a:solidFill>
                <a:latin typeface="Arial" charset="0"/>
              </a:defRPr>
            </a:lvl1pPr>
            <a:lvl2pPr marL="4857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ES" sz="3200" b="1">
                <a:latin typeface="Impact" pitchFamily="34" charset="0"/>
              </a:rPr>
              <a:t>Ejemplos: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altLang="es-ES" sz="3200"/>
              <a:t>Describa brevemente las tareas que realiza en el cargo que ocupa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altLang="es-ES" sz="3200"/>
              <a:t>Anote los 3 principales problemas que enfrenta para desarrollar su trabajo.</a:t>
            </a:r>
            <a:endParaRPr lang="es-ES" altLang="es-E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1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1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 autoUpdateAnimBg="0"/>
      <p:bldP spid="111619" grpId="0" autoUpdateAnimBg="0"/>
      <p:bldP spid="111620" grpId="0" autoUpdateAnimBg="0"/>
      <p:bldP spid="111621" grpId="0" animBg="1"/>
      <p:bldP spid="111622" grpId="0" uiExpand="1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2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3600" b="1" dirty="0">
                <a:latin typeface="Arial Black" pitchFamily="34" charset="0"/>
              </a:rPr>
              <a:t>PREPARACION DEL FORMULARIO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s-MX" altLang="es-ES" sz="3600" b="1" dirty="0">
                <a:latin typeface="Arial Black" pitchFamily="34" charset="0"/>
              </a:rPr>
              <a:t>Formas y Clases de Preguntas</a:t>
            </a:r>
            <a:endParaRPr lang="es-ES" altLang="es-ES" sz="3600" b="1" dirty="0">
              <a:latin typeface="Arial Black" pitchFamily="34" charset="0"/>
            </a:endParaRPr>
          </a:p>
        </p:txBody>
      </p:sp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228600" y="1773238"/>
            <a:ext cx="3581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11049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752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24003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3048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350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96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41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876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s-MX" altLang="es-E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Preguntas Cerradas Dicotómicas</a:t>
            </a:r>
            <a:endParaRPr lang="es-ES" altLang="es-ES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5715000" y="1371600"/>
            <a:ext cx="2971800" cy="216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Sólo pueden responderse por un </a:t>
            </a:r>
            <a:r>
              <a:rPr lang="es-MX" altLang="es-E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</a:t>
            </a:r>
            <a:r>
              <a:rPr lang="es-MX" altLang="es-E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MX" altLang="es-ES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</a:t>
            </a:r>
            <a:r>
              <a:rPr lang="es-MX" altLang="es-E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</a:t>
            </a:r>
            <a:r>
              <a:rPr lang="es-MX" altLang="es-ES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dos alternativas de respuesta</a:t>
            </a:r>
            <a:endParaRPr lang="es-ES" altLang="es-ES" sz="26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669" name="AutoShape 5"/>
          <p:cNvSpPr>
            <a:spLocks noChangeArrowheads="1"/>
          </p:cNvSpPr>
          <p:nvPr/>
        </p:nvSpPr>
        <p:spPr bwMode="auto">
          <a:xfrm>
            <a:off x="4330700" y="1808163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228600" y="3733800"/>
            <a:ext cx="8610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5275" indent="-295275" defTabSz="628650">
              <a:defRPr>
                <a:solidFill>
                  <a:schemeClr val="tx1"/>
                </a:solidFill>
                <a:latin typeface="Arial" charset="0"/>
              </a:defRPr>
            </a:lvl1pPr>
            <a:lvl2pPr marL="485775" defTabSz="628650">
              <a:defRPr>
                <a:solidFill>
                  <a:schemeClr val="tx1"/>
                </a:solidFill>
                <a:latin typeface="Arial" charset="0"/>
              </a:defRPr>
            </a:lvl2pPr>
            <a:lvl3pPr defTabSz="628650">
              <a:defRPr>
                <a:solidFill>
                  <a:schemeClr val="tx1"/>
                </a:solidFill>
                <a:latin typeface="Arial" charset="0"/>
              </a:defRPr>
            </a:lvl3pPr>
            <a:lvl4pPr defTabSz="628650">
              <a:defRPr>
                <a:solidFill>
                  <a:schemeClr val="tx1"/>
                </a:solidFill>
                <a:latin typeface="Arial" charset="0"/>
              </a:defRPr>
            </a:lvl4pPr>
            <a:lvl5pPr defTabSz="628650">
              <a:defRPr>
                <a:solidFill>
                  <a:schemeClr val="tx1"/>
                </a:solidFill>
                <a:latin typeface="Arial" charset="0"/>
              </a:defRPr>
            </a:lvl5pPr>
            <a:lvl6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ES" sz="2400" b="1" dirty="0"/>
              <a:t>Ejemplos: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¿Sabe leer?</a:t>
            </a:r>
            <a:r>
              <a:rPr lang="es-MX" altLang="es-ES" sz="2000" dirty="0"/>
              <a:t>	    			    </a:t>
            </a: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Sí</a:t>
            </a:r>
            <a:r>
              <a:rPr lang="es-MX" altLang="es-ES" sz="2000" dirty="0"/>
              <a:t>		(   ) </a:t>
            </a:r>
            <a:r>
              <a:rPr lang="es-MX" altLang="es-E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s-MX" altLang="es-ES" sz="2000" dirty="0"/>
              <a:t>			  </a:t>
            </a: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No</a:t>
            </a:r>
            <a:r>
              <a:rPr lang="es-MX" altLang="es-ES" sz="2000" dirty="0"/>
              <a:t>	(   ) </a:t>
            </a:r>
            <a:r>
              <a:rPr lang="es-MX" altLang="es-E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Sexo		</a:t>
            </a:r>
            <a:r>
              <a:rPr lang="es-MX" altLang="es-ES" sz="2000" dirty="0"/>
              <a:t>		</a:t>
            </a: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Masculino</a:t>
            </a:r>
            <a:r>
              <a:rPr lang="es-MX" altLang="es-ES" sz="2000" dirty="0"/>
              <a:t> 	(   ) </a:t>
            </a:r>
            <a:r>
              <a:rPr lang="es-MX" altLang="es-E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	</a:t>
            </a:r>
            <a:r>
              <a:rPr lang="es-MX" altLang="es-ES" sz="2000" dirty="0"/>
              <a:t>   </a:t>
            </a: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Femenino      </a:t>
            </a:r>
            <a:r>
              <a:rPr lang="es-MX" altLang="es-ES" sz="2000" dirty="0"/>
              <a:t>(   ) </a:t>
            </a:r>
            <a:r>
              <a:rPr lang="es-MX" altLang="es-E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¿Trabaja actualmente?</a:t>
            </a:r>
            <a:r>
              <a:rPr lang="es-MX" altLang="es-ES" sz="2000" dirty="0"/>
              <a:t>		    </a:t>
            </a: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Sí	</a:t>
            </a:r>
            <a:r>
              <a:rPr lang="es-MX" altLang="es-ES" sz="2000" dirty="0"/>
              <a:t>	(   ) </a:t>
            </a:r>
            <a:r>
              <a:rPr lang="es-MX" altLang="es-E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s-MX" altLang="es-ES" sz="2000" dirty="0"/>
              <a:t>			  </a:t>
            </a:r>
            <a:r>
              <a:rPr lang="es-MX" altLang="es-ES" sz="2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No</a:t>
            </a:r>
            <a:r>
              <a:rPr lang="es-MX" altLang="es-ES" sz="2000" dirty="0"/>
              <a:t>	(   ) </a:t>
            </a:r>
            <a:r>
              <a:rPr lang="es-MX" altLang="es-E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s-ES" altLang="es-ES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autoUpdateAnimBg="0"/>
      <p:bldP spid="113667" grpId="0" autoUpdateAnimBg="0"/>
      <p:bldP spid="113668" grpId="0" autoUpdateAnimBg="0"/>
      <p:bldP spid="113669" grpId="0" animBg="1"/>
      <p:bldP spid="11367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990600" y="464820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 altLang="es-ES" sz="2400">
              <a:latin typeface="Times New Roman" pitchFamily="18" charset="0"/>
            </a:endParaRPr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12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3600" b="1" dirty="0">
                <a:latin typeface="Arial Black" pitchFamily="34" charset="0"/>
              </a:rPr>
              <a:t>PREPARACION DEL FORMULARIO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s-MX" altLang="es-ES" sz="3600" b="1" dirty="0">
                <a:latin typeface="Arial Black" pitchFamily="34" charset="0"/>
              </a:rPr>
              <a:t>Formas y Clases de Preguntas</a:t>
            </a:r>
            <a:endParaRPr lang="es-ES" altLang="es-ES" sz="3600" b="1" dirty="0">
              <a:latin typeface="Arial Black" pitchFamily="34" charset="0"/>
            </a:endParaRPr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3581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11049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752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24003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3048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350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96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41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876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altLang="es-ES" sz="2800" b="1" dirty="0">
                <a:solidFill>
                  <a:srgbClr val="0070C0"/>
                </a:solidFill>
                <a:latin typeface="Impact" pitchFamily="34" charset="0"/>
              </a:rPr>
              <a:t>Preguntas Cerradas de Elección Múltiple</a:t>
            </a:r>
            <a:endParaRPr lang="es-ES" altLang="es-ES" sz="2800" b="1" dirty="0">
              <a:solidFill>
                <a:srgbClr val="0070C0"/>
              </a:solidFill>
              <a:latin typeface="Impact" pitchFamily="34" charset="0"/>
            </a:endParaRPr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5715000" y="1069975"/>
            <a:ext cx="2971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Proponen un conjunto de alternativas en la respuesta</a:t>
            </a:r>
            <a:endParaRPr lang="es-ES" altLang="es-E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15718" name="AutoShape 6"/>
          <p:cNvSpPr>
            <a:spLocks noChangeArrowheads="1"/>
          </p:cNvSpPr>
          <p:nvPr/>
        </p:nvSpPr>
        <p:spPr bwMode="auto">
          <a:xfrm>
            <a:off x="4330700" y="1344613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228600" y="2633663"/>
            <a:ext cx="8610600" cy="4098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5275" indent="-295275" defTabSz="628650">
              <a:defRPr>
                <a:solidFill>
                  <a:schemeClr val="tx1"/>
                </a:solidFill>
                <a:latin typeface="Arial" charset="0"/>
              </a:defRPr>
            </a:lvl1pPr>
            <a:lvl2pPr marL="485775" defTabSz="628650">
              <a:defRPr>
                <a:solidFill>
                  <a:schemeClr val="tx1"/>
                </a:solidFill>
                <a:latin typeface="Arial" charset="0"/>
              </a:defRPr>
            </a:lvl2pPr>
            <a:lvl3pPr defTabSz="628650">
              <a:defRPr>
                <a:solidFill>
                  <a:schemeClr val="tx1"/>
                </a:solidFill>
                <a:latin typeface="Arial" charset="0"/>
              </a:defRPr>
            </a:lvl3pPr>
            <a:lvl4pPr defTabSz="628650">
              <a:defRPr>
                <a:solidFill>
                  <a:schemeClr val="tx1"/>
                </a:solidFill>
                <a:latin typeface="Arial" charset="0"/>
              </a:defRPr>
            </a:lvl4pPr>
            <a:lvl5pPr defTabSz="628650">
              <a:defRPr>
                <a:solidFill>
                  <a:schemeClr val="tx1"/>
                </a:solidFill>
                <a:latin typeface="Arial" charset="0"/>
              </a:defRPr>
            </a:lvl5pPr>
            <a:lvl6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MX" altLang="es-ES" sz="2000" b="1" u="sng" dirty="0"/>
              <a:t>Ejemplos:</a:t>
            </a:r>
          </a:p>
          <a:p>
            <a:pPr>
              <a:lnSpc>
                <a:spcPct val="0"/>
              </a:lnSpc>
              <a:spcBef>
                <a:spcPct val="50000"/>
              </a:spcBef>
            </a:pPr>
            <a:endParaRPr lang="es-MX" altLang="es-ES" sz="800" b="1" dirty="0"/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000" b="1" dirty="0"/>
              <a:t>Edad</a:t>
            </a:r>
            <a:r>
              <a:rPr lang="es-MX" altLang="es-ES" sz="2000" dirty="0"/>
              <a:t>	Menores de 20 años	(   ) 1		De 40 a 49 años		(   ) 4	   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		De 20 a 30 años		(   ) 2		DE 50 años y mas	(   ) 5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		De 31 a 39 años		(   ) 3</a:t>
            </a:r>
          </a:p>
          <a:p>
            <a:pPr>
              <a:lnSpc>
                <a:spcPct val="0"/>
              </a:lnSpc>
              <a:spcBef>
                <a:spcPct val="50000"/>
              </a:spcBef>
            </a:pPr>
            <a:endParaRPr lang="es-MX" altLang="es-ES" sz="2000" dirty="0"/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000" b="1" dirty="0">
                <a:solidFill>
                  <a:schemeClr val="accent2"/>
                </a:solidFill>
              </a:rPr>
              <a:t>¿A qué de debe que seamos un país poco desarrollado?</a:t>
            </a:r>
          </a:p>
          <a:p>
            <a:pPr>
              <a:lnSpc>
                <a:spcPct val="0"/>
              </a:lnSpc>
              <a:spcBef>
                <a:spcPct val="50000"/>
              </a:spcBef>
            </a:pPr>
            <a:endParaRPr lang="es-MX" altLang="es-ES" sz="800" b="1" dirty="0">
              <a:solidFill>
                <a:schemeClr val="accent2"/>
              </a:solidFill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1	(   )	Poco esfuerzo de sus habitantes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2	(   )	Dominio de los países desarrollados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3	(   )	Falta de conocimientos y tecnología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4	(   )	Errores de los gobernantes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5	(   )	Herencia colonial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altLang="es-ES" sz="2000" dirty="0"/>
              <a:t>	6	(   )	Otro</a:t>
            </a:r>
            <a:endParaRPr lang="es-ES" alt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5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5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57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7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57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57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57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57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57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57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57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57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57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57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57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57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57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57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57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57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57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57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autoUpdateAnimBg="0"/>
      <p:bldP spid="115715" grpId="0" autoUpdateAnimBg="0"/>
      <p:bldP spid="115716" grpId="0" autoUpdateAnimBg="0"/>
      <p:bldP spid="115717" grpId="0" autoUpdateAnimBg="0"/>
      <p:bldP spid="115718" grpId="0" animBg="1"/>
      <p:bldP spid="115719" grpId="0" uiExpand="1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990600" y="464820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 altLang="es-ES" sz="2400">
              <a:latin typeface="Times New Roman" pitchFamily="18" charset="0"/>
            </a:endParaRP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12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PREPARACION DEL FORMULARIO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s-MX" altLang="es-E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Formas y Clases de Preguntas</a:t>
            </a:r>
            <a:endParaRPr lang="es-ES" altLang="es-E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228600" y="1766888"/>
            <a:ext cx="3581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11049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752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24003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3048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350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96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41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876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altLang="es-E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Preguntas Literales</a:t>
            </a:r>
            <a:endParaRPr lang="es-ES" altLang="es-ES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5715000" y="1343025"/>
            <a:ext cx="2971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Preguntas abiertas cuyas respuestas se expresan con una palabra o cantidad</a:t>
            </a:r>
            <a:endParaRPr lang="es-ES" altLang="es-E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17766" name="AutoShape 6"/>
          <p:cNvSpPr>
            <a:spLocks noChangeArrowheads="1"/>
          </p:cNvSpPr>
          <p:nvPr/>
        </p:nvSpPr>
        <p:spPr bwMode="auto">
          <a:xfrm>
            <a:off x="4330700" y="1617663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395288" y="3141663"/>
            <a:ext cx="5334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5275" indent="-295275" defTabSz="628650">
              <a:defRPr>
                <a:solidFill>
                  <a:schemeClr val="tx1"/>
                </a:solidFill>
                <a:latin typeface="Arial" charset="0"/>
              </a:defRPr>
            </a:lvl1pPr>
            <a:lvl2pPr marL="485775" defTabSz="628650">
              <a:defRPr>
                <a:solidFill>
                  <a:schemeClr val="tx1"/>
                </a:solidFill>
                <a:latin typeface="Arial" charset="0"/>
              </a:defRPr>
            </a:lvl2pPr>
            <a:lvl3pPr defTabSz="628650">
              <a:defRPr>
                <a:solidFill>
                  <a:schemeClr val="tx1"/>
                </a:solidFill>
                <a:latin typeface="Arial" charset="0"/>
              </a:defRPr>
            </a:lvl3pPr>
            <a:lvl4pPr defTabSz="628650">
              <a:defRPr>
                <a:solidFill>
                  <a:schemeClr val="tx1"/>
                </a:solidFill>
                <a:latin typeface="Arial" charset="0"/>
              </a:defRPr>
            </a:lvl4pPr>
            <a:lvl5pPr defTabSz="628650">
              <a:defRPr>
                <a:solidFill>
                  <a:schemeClr val="tx1"/>
                </a:solidFill>
                <a:latin typeface="Arial" charset="0"/>
              </a:defRPr>
            </a:lvl5pPr>
            <a:lvl6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628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s-MX" altLang="es-ES" sz="2400" b="1" dirty="0"/>
              <a:t>Ejemplos: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400" b="1" dirty="0"/>
              <a:t>¿Cuál es su estado civil? 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400" b="1" dirty="0"/>
              <a:t>¿Cuál es su ocupación actual?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400" b="1" dirty="0"/>
              <a:t>¿Cuál es su ingreso total?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400" b="1" dirty="0"/>
              <a:t>Lugar de Nacimiento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7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7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7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7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7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7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7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7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7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77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P spid="117763" grpId="0" autoUpdateAnimBg="0"/>
      <p:bldP spid="117764" grpId="0" autoUpdateAnimBg="0"/>
      <p:bldP spid="117765" grpId="0" autoUpdateAnimBg="0"/>
      <p:bldP spid="117766" grpId="0" animBg="1"/>
      <p:bldP spid="117767" grpId="0" uiExpand="1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990600" y="464820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 altLang="es-ES" sz="2400">
              <a:latin typeface="Times New Roman" pitchFamily="18" charset="0"/>
            </a:endParaRP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12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PREPARACION DEL FORMULARIO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es-MX" altLang="es-E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Formas y Clases de Preguntas</a:t>
            </a:r>
            <a:endParaRPr lang="es-ES" altLang="es-E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228600" y="1403350"/>
            <a:ext cx="3581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11049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752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24003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3048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350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96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41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876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altLang="es-E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Preguntas con Respuesta en Grados de Intensidad</a:t>
            </a:r>
            <a:endParaRPr lang="es-ES" altLang="es-ES" sz="2400" b="1" dirty="0">
              <a:solidFill>
                <a:srgbClr val="0070C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5715000" y="1209675"/>
            <a:ext cx="3124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altLang="es-E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Las respuestas indican un grado de intensidad dentro de una escala creciente o decreciente</a:t>
            </a:r>
            <a:endParaRPr lang="es-ES" altLang="es-E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9814" name="AutoShape 6"/>
          <p:cNvSpPr>
            <a:spLocks noChangeArrowheads="1"/>
          </p:cNvSpPr>
          <p:nvPr/>
        </p:nvSpPr>
        <p:spPr bwMode="auto">
          <a:xfrm>
            <a:off x="4130675" y="1617663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s-ES" altLang="es-E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228600" y="3338513"/>
            <a:ext cx="8747125" cy="290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5275" indent="-295275" defTabSz="333375">
              <a:defRPr>
                <a:solidFill>
                  <a:schemeClr val="tx1"/>
                </a:solidFill>
                <a:latin typeface="Arial" charset="0"/>
              </a:defRPr>
            </a:lvl1pPr>
            <a:lvl2pPr marL="485775" defTabSz="333375">
              <a:defRPr>
                <a:solidFill>
                  <a:schemeClr val="tx1"/>
                </a:solidFill>
                <a:latin typeface="Arial" charset="0"/>
              </a:defRPr>
            </a:lvl2pPr>
            <a:lvl3pPr defTabSz="333375">
              <a:defRPr>
                <a:solidFill>
                  <a:schemeClr val="tx1"/>
                </a:solidFill>
                <a:latin typeface="Arial" charset="0"/>
              </a:defRPr>
            </a:lvl3pPr>
            <a:lvl4pPr defTabSz="333375">
              <a:defRPr>
                <a:solidFill>
                  <a:schemeClr val="tx1"/>
                </a:solidFill>
                <a:latin typeface="Arial" charset="0"/>
              </a:defRPr>
            </a:lvl4pPr>
            <a:lvl5pPr defTabSz="333375">
              <a:defRPr>
                <a:solidFill>
                  <a:schemeClr val="tx1"/>
                </a:solidFill>
                <a:latin typeface="Arial" charset="0"/>
              </a:defRPr>
            </a:lvl5pPr>
            <a:lvl6pPr defTabSz="333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333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333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333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s-MX" altLang="es-ES" sz="2400" b="1" dirty="0"/>
              <a:t>Ejemplos: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400" b="1" dirty="0"/>
              <a:t>La gestión del Ministro de Energía, es: 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s-MX" altLang="es-ES" sz="2400" dirty="0"/>
              <a:t>	</a:t>
            </a:r>
            <a:r>
              <a:rPr lang="es-MX" altLang="es-ES" sz="2000" dirty="0"/>
              <a:t>Muy Buena (   )	Buena (   )		Regular (   )	Mala (   )		No opina (  )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400" b="1" dirty="0"/>
              <a:t>¿Está Ud. de acuerdo con la política del gobierno?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s-MX" altLang="es-ES" sz="2000" dirty="0"/>
              <a:t>	Muy de acuerdo (   )	De acuerdo (   )	En desacuerdo (  )	NR (   )</a:t>
            </a:r>
            <a:endParaRPr lang="es-MX" alt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9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9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9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9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9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9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9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9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9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98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utoUpdateAnimBg="0"/>
      <p:bldP spid="119811" grpId="0" autoUpdateAnimBg="0"/>
      <p:bldP spid="119812" grpId="0" autoUpdateAnimBg="0"/>
      <p:bldP spid="119813" grpId="0" autoUpdateAnimBg="0"/>
      <p:bldP spid="119814" grpId="0" animBg="1"/>
      <p:bldP spid="119815" grpId="0" uiExpand="1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INSTRUMENTOS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s-ES" alt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PRUEBA PILOTO O VALIDACION DEL INSTRUMENTO</a:t>
            </a:r>
          </a:p>
          <a:p>
            <a:pPr algn="ctr"/>
            <a:endParaRPr lang="es-ES" altLang="es-ES" dirty="0">
              <a:solidFill>
                <a:schemeClr val="hlink"/>
              </a:solidFill>
            </a:endParaRPr>
          </a:p>
          <a:p>
            <a:pPr algn="ctr"/>
            <a:r>
              <a:rPr lang="es-ES" altLang="es-ES" dirty="0"/>
              <a:t>Se aplica en una parte población estudio que posea las mismas características del universo</a:t>
            </a:r>
          </a:p>
          <a:p>
            <a:pPr algn="ctr">
              <a:buFontTx/>
              <a:buNone/>
            </a:pPr>
            <a:r>
              <a:rPr lang="es-ES" altLang="es-ES" dirty="0"/>
              <a:t>(es una sub muestra)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INSTRUMENTOS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s-ES" alt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PRUEBA PILOTO O VALIDACION DEL INSTRUMENTO</a:t>
            </a:r>
          </a:p>
          <a:p>
            <a:pPr algn="ctr"/>
            <a:endParaRPr lang="es-ES" altLang="es-ES" dirty="0">
              <a:solidFill>
                <a:schemeClr val="hlink"/>
              </a:solidFill>
            </a:endParaRPr>
          </a:p>
          <a:p>
            <a:r>
              <a:rPr lang="es-ES" altLang="es-ES" dirty="0"/>
              <a:t>Verificar la calidad de las preguntas.</a:t>
            </a:r>
          </a:p>
          <a:p>
            <a:r>
              <a:rPr lang="es-ES" altLang="es-ES" dirty="0"/>
              <a:t>Comprensión</a:t>
            </a:r>
          </a:p>
          <a:p>
            <a:r>
              <a:rPr lang="es-ES" altLang="es-ES" dirty="0"/>
              <a:t>Disposición de las personas a responder</a:t>
            </a:r>
          </a:p>
          <a:p>
            <a:r>
              <a:rPr lang="es-ES" altLang="es-ES" dirty="0"/>
              <a:t>Tiempo de llenado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 dirty="0"/>
              <a:t>TÉCNICA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>
              <a:buFontTx/>
              <a:buNone/>
            </a:pPr>
            <a:endParaRPr lang="es-ES" altLang="es-ES" dirty="0"/>
          </a:p>
          <a:p>
            <a:pPr algn="just"/>
            <a:r>
              <a:rPr lang="es-ES" altLang="es-ES" dirty="0"/>
              <a:t>Es el mecanismo  que utiliza el investigador  para recolectar  y registrar  la información: Formularios, las pruebas psicológicas, las escalas de opinión, y actitudes.</a:t>
            </a:r>
          </a:p>
          <a:p>
            <a:endParaRPr lang="es-ES" alt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INSTRUMENTOS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altLang="es-E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PRUEBA PILOTO O VALIDACION DEL INSTRUMENTO</a:t>
            </a:r>
          </a:p>
          <a:p>
            <a:pPr>
              <a:lnSpc>
                <a:spcPct val="90000"/>
              </a:lnSpc>
            </a:pPr>
            <a:r>
              <a:rPr lang="es-ES" altLang="es-ES" sz="2800" dirty="0"/>
              <a:t>El número de pruebas no debe ser muy grande pero debe contener todas las características requeridas.</a:t>
            </a:r>
          </a:p>
          <a:p>
            <a:pPr>
              <a:lnSpc>
                <a:spcPct val="90000"/>
              </a:lnSpc>
            </a:pPr>
            <a:r>
              <a:rPr lang="es-ES" altLang="es-ES" sz="2800" dirty="0"/>
              <a:t>Los investigados de la PP no deben incluirse en la muestra.</a:t>
            </a:r>
          </a:p>
          <a:p>
            <a:pPr>
              <a:lnSpc>
                <a:spcPct val="90000"/>
              </a:lnSpc>
            </a:pPr>
            <a:r>
              <a:rPr lang="es-ES" altLang="es-ES" sz="2800" dirty="0"/>
              <a:t>Se debe analizar c/u de las respuestas y sus dificultades para efectuar los cambios respectivos.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s-ES" dirty="0"/>
            </a:br>
            <a:r>
              <a:rPr lang="es-ES" b="1" dirty="0"/>
              <a:t> Integridad científica. ¿Qué es? ¿Cómo nos afecta? </a:t>
            </a:r>
            <a:br>
              <a:rPr lang="es-ES" dirty="0"/>
            </a:br>
            <a:r>
              <a:rPr lang="es-ES" dirty="0"/>
              <a:t>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sz="2400" b="1" dirty="0"/>
              <a:t>Integridad científica </a:t>
            </a: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Marco de principios, valores y practicas profesionales que, colectivamente, ayudan a asegurar que todos los aspectos del proceso de investigación se realicen de manera honesta y precisa. </a:t>
            </a:r>
          </a:p>
          <a:p>
            <a:pPr marL="0" indent="0" algn="just">
              <a:buNone/>
            </a:pPr>
            <a:r>
              <a:rPr lang="es-ES" sz="2400" b="1" dirty="0"/>
              <a:t>Conducta Responsable en Investigación </a:t>
            </a: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Conducta que refleja el compromiso y la integridad de los investigadores (y de todos los que participan en la investigación a diversos niveles),</a:t>
            </a:r>
          </a:p>
        </p:txBody>
      </p:sp>
    </p:spTree>
    <p:extLst>
      <p:ext uri="{BB962C8B-B14F-4D97-AF65-F5344CB8AC3E}">
        <p14:creationId xmlns:p14="http://schemas.microsoft.com/office/powerpoint/2010/main" val="4826458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s-ES" dirty="0"/>
            </a:br>
            <a:r>
              <a:rPr lang="es-ES" sz="3600" b="1" dirty="0"/>
              <a:t>Integridad Científica: Componentes 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2800" b="1" dirty="0"/>
              <a:t>1.Protección de seres humanos en investigación </a:t>
            </a:r>
            <a:endParaRPr lang="es-ES" sz="2800" dirty="0"/>
          </a:p>
          <a:p>
            <a:pPr marL="0" indent="0">
              <a:buNone/>
            </a:pPr>
            <a:r>
              <a:rPr lang="es-ES" sz="2800" b="1" dirty="0"/>
              <a:t>2.Mala conducta en la investigación </a:t>
            </a:r>
            <a:endParaRPr lang="es-ES" sz="2800" dirty="0"/>
          </a:p>
          <a:p>
            <a:pPr marL="0" indent="0">
              <a:buNone/>
            </a:pPr>
            <a:r>
              <a:rPr lang="es-ES" sz="2800" b="1" dirty="0"/>
              <a:t>3.Mentoría </a:t>
            </a:r>
            <a:endParaRPr lang="es-ES" sz="2800" dirty="0"/>
          </a:p>
          <a:p>
            <a:pPr marL="0" indent="0">
              <a:buNone/>
            </a:pPr>
            <a:r>
              <a:rPr lang="es-ES" sz="2800" b="1" dirty="0"/>
              <a:t>4.Trato humanitario de animales en investigación </a:t>
            </a:r>
            <a:endParaRPr lang="es-ES" sz="2800" dirty="0"/>
          </a:p>
          <a:p>
            <a:pPr marL="0" indent="0">
              <a:buNone/>
            </a:pPr>
            <a:r>
              <a:rPr lang="es-ES" sz="2800" b="1" dirty="0"/>
              <a:t>5.Ciencia colaborativa </a:t>
            </a:r>
            <a:endParaRPr lang="es-ES" sz="2800" dirty="0"/>
          </a:p>
          <a:p>
            <a:pPr marL="0" indent="0">
              <a:buNone/>
            </a:pPr>
            <a:r>
              <a:rPr lang="es-ES" sz="2800" b="1" dirty="0"/>
              <a:t>6.Publicaciones/autorías/Revisión por pares </a:t>
            </a:r>
            <a:endParaRPr lang="es-ES" sz="2800" dirty="0"/>
          </a:p>
          <a:p>
            <a:pPr marL="0" indent="0">
              <a:buNone/>
            </a:pPr>
            <a:r>
              <a:rPr lang="es-ES" sz="2800" b="1" dirty="0"/>
              <a:t>7.Conflictos de interés </a:t>
            </a:r>
            <a:endParaRPr lang="es-ES" sz="2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55624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Mala conducta en la investigación 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Fabricación Falsificación Plagio </a:t>
            </a:r>
          </a:p>
          <a:p>
            <a:pPr marL="0" indent="0" algn="just">
              <a:buNone/>
            </a:pPr>
            <a:endParaRPr lang="es-ES" sz="2400" b="1" dirty="0"/>
          </a:p>
          <a:p>
            <a:pPr marL="0" indent="0" algn="just">
              <a:buNone/>
            </a:pPr>
            <a:r>
              <a:rPr lang="es-ES" sz="2400" b="1" dirty="0"/>
              <a:t>Fabricación</a:t>
            </a:r>
            <a:r>
              <a:rPr lang="es-ES" sz="2400" dirty="0"/>
              <a:t>: inventar datos o resultados y registrarlos o reportarlos. </a:t>
            </a:r>
          </a:p>
          <a:p>
            <a:pPr marL="0" indent="0" algn="just">
              <a:buNone/>
            </a:pPr>
            <a:r>
              <a:rPr lang="es-ES" sz="2400" b="1" dirty="0"/>
              <a:t>Falsificación </a:t>
            </a:r>
            <a:r>
              <a:rPr lang="es-ES" sz="2400" dirty="0"/>
              <a:t>: manipular los datos o resultados, cambiarlos u omitirlos de tal manera que la investigación no este representada con exactitud en el archivo. </a:t>
            </a:r>
          </a:p>
          <a:p>
            <a:pPr marL="0" indent="0" algn="just">
              <a:buNone/>
            </a:pPr>
            <a:r>
              <a:rPr lang="es-ES" sz="2400" b="1" dirty="0"/>
              <a:t>Plagio</a:t>
            </a:r>
            <a:r>
              <a:rPr lang="es-ES" sz="2400" dirty="0"/>
              <a:t>: apropiarse de las ideas, procesos, resultados o palabras de una persona sin darle al autor el reconocimiento adecuado </a:t>
            </a:r>
          </a:p>
        </p:txBody>
      </p:sp>
    </p:spTree>
    <p:extLst>
      <p:ext uri="{BB962C8B-B14F-4D97-AF65-F5344CB8AC3E}">
        <p14:creationId xmlns:p14="http://schemas.microsoft.com/office/powerpoint/2010/main" val="5341156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endParaRPr lang="es-HN" altLang="es-ES" sz="2800"/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s-HN" altLang="es-ES" sz="2800"/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es-HN" altLang="es-ES" sz="4400"/>
              <a:t>                 </a:t>
            </a:r>
          </a:p>
        </p:txBody>
      </p:sp>
      <p:sp>
        <p:nvSpPr>
          <p:cNvPr id="57348" name="WordArt 4"/>
          <p:cNvSpPr>
            <a:spLocks noChangeArrowheads="1" noChangeShapeType="1" noTextEdit="1"/>
          </p:cNvSpPr>
          <p:nvPr/>
        </p:nvSpPr>
        <p:spPr bwMode="auto">
          <a:xfrm>
            <a:off x="2195513" y="1989138"/>
            <a:ext cx="4751387" cy="26622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E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GRACIAS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Técnicas cualitativas de investigación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52975"/>
          </a:xfrm>
        </p:spPr>
        <p:txBody>
          <a:bodyPr/>
          <a:lstStyle/>
          <a:p>
            <a:r>
              <a:rPr lang="es-ES" altLang="es-E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Observación: </a:t>
            </a:r>
          </a:p>
          <a:p>
            <a:pPr lvl="1"/>
            <a:r>
              <a:rPr lang="es-ES" altLang="es-ES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Participativa</a:t>
            </a:r>
          </a:p>
          <a:p>
            <a:pPr lvl="1"/>
            <a:r>
              <a:rPr lang="es-ES" altLang="es-ES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No participativa</a:t>
            </a:r>
          </a:p>
          <a:p>
            <a:r>
              <a:rPr lang="es-ES" altLang="es-ES" dirty="0"/>
              <a:t>Grupo focal</a:t>
            </a:r>
          </a:p>
          <a:p>
            <a:r>
              <a:rPr lang="es-ES" altLang="es-ES" dirty="0"/>
              <a:t>Entrevistas a profundidad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Técnicas cuantitativas de investigación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52975"/>
          </a:xfrm>
        </p:spPr>
        <p:txBody>
          <a:bodyPr/>
          <a:lstStyle/>
          <a:p>
            <a:r>
              <a:rPr lang="es-ES" altLang="es-E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Observación: </a:t>
            </a:r>
          </a:p>
          <a:p>
            <a:pPr lvl="1">
              <a:buFont typeface="Wingdings" pitchFamily="2" charset="2"/>
              <a:buChar char="Ø"/>
            </a:pPr>
            <a:r>
              <a:rPr lang="es-MX" altLang="es-ES" sz="3600" dirty="0"/>
              <a:t>Dirigida</a:t>
            </a:r>
            <a:endParaRPr lang="es-ES" altLang="es-ES" sz="3600" dirty="0"/>
          </a:p>
          <a:p>
            <a:r>
              <a:rPr lang="es-MX" altLang="es-ES" sz="3600" dirty="0"/>
              <a:t>ENCUESTAS</a:t>
            </a:r>
          </a:p>
          <a:p>
            <a:pPr>
              <a:buFont typeface="Wingdings" pitchFamily="2" charset="2"/>
              <a:buChar char="Ø"/>
            </a:pPr>
            <a:r>
              <a:rPr lang="es-MX" altLang="es-ES" sz="3600" dirty="0"/>
              <a:t>  Cuestionario o formularios</a:t>
            </a:r>
          </a:p>
          <a:p>
            <a:pPr lvl="2"/>
            <a:r>
              <a:rPr lang="es-MX" altLang="es-ES" sz="3600" dirty="0"/>
              <a:t>Auto administrado</a:t>
            </a:r>
          </a:p>
          <a:p>
            <a:pPr>
              <a:buFont typeface="Wingdings" pitchFamily="2" charset="2"/>
              <a:buChar char="Ø"/>
            </a:pPr>
            <a:r>
              <a:rPr lang="es-MX" altLang="es-ES" sz="3600" dirty="0"/>
              <a:t>   Entrevista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MX" altLang="es-ES" sz="3600" dirty="0"/>
              <a:t>Entrevistado</a:t>
            </a:r>
          </a:p>
          <a:p>
            <a:pPr marL="914400" lvl="2" indent="0">
              <a:buNone/>
            </a:pPr>
            <a:endParaRPr lang="es-MX" altLang="es-ES" sz="3600" dirty="0"/>
          </a:p>
          <a:p>
            <a:pPr marL="914400" lvl="2" indent="0">
              <a:buNone/>
            </a:pPr>
            <a:endParaRPr lang="es-ES" altLang="es-ES" sz="3600" dirty="0"/>
          </a:p>
          <a:p>
            <a:endParaRPr lang="es-ES" altLang="es-E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INSTRUMENTOS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es-ES" alt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Características del Instrumento.</a:t>
            </a:r>
          </a:p>
          <a:p>
            <a:pPr algn="just"/>
            <a:r>
              <a:rPr lang="es-ES" altLang="es-ES" dirty="0"/>
              <a:t>CONFIABILIDAD</a:t>
            </a:r>
          </a:p>
          <a:p>
            <a:pPr lvl="1" algn="just"/>
            <a:r>
              <a:rPr lang="es-ES" altLang="es-ES" dirty="0"/>
              <a:t>Es la capacidad de un instrumento para obtener mediciones que correspondan a la realidad que se pretende conocer. Un instrumento es </a:t>
            </a:r>
            <a:r>
              <a:rPr lang="es-ES" altLang="es-ES" dirty="0">
                <a:solidFill>
                  <a:srgbClr val="0000CC"/>
                </a:solidFill>
              </a:rPr>
              <a:t>confiable </a:t>
            </a:r>
            <a:r>
              <a:rPr lang="es-ES" altLang="es-ES" dirty="0"/>
              <a:t>si los datos que se obtienen </a:t>
            </a:r>
            <a:r>
              <a:rPr lang="es-ES" altLang="es-E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son iguales al ser aplicados a los mismos sujetos en dos ocasiones diferentes</a:t>
            </a:r>
            <a:r>
              <a:rPr lang="es-ES" altLang="es-ES" dirty="0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HN" dirty="0"/>
          </a:p>
          <a:p>
            <a:pPr algn="just"/>
            <a:r>
              <a:rPr lang="es-HN" dirty="0"/>
              <a:t>Por ejemplo, dos radiólogos que leen independientemente las mismas radiografías y llegan al mismo diagnóstico, alcanzan el máximo nivel de </a:t>
            </a:r>
            <a:r>
              <a:rPr lang="es-HN" dirty="0" err="1"/>
              <a:t>repetibilidad</a:t>
            </a:r>
            <a:r>
              <a:rPr lang="es-HN" dirty="0"/>
              <a:t>. Pero, ambos especialistas pueden estar igualmente acertados o igualmente errados en sus diagnósticos.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INSTRUMENTOS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altLang="es-E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Características del Instrumento.</a:t>
            </a:r>
            <a:endParaRPr lang="es-ES" altLang="es-ES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None/>
            </a:pPr>
            <a:r>
              <a:rPr lang="es-ES" altLang="es-ES" dirty="0"/>
              <a:t>   VALIDEZ</a:t>
            </a:r>
          </a:p>
          <a:p>
            <a:pPr algn="just"/>
            <a:r>
              <a:rPr lang="es-ES" altLang="es-ES" sz="2800" dirty="0"/>
              <a:t>Es el grado en que un instrumento logra medir lo que pretende medir.</a:t>
            </a:r>
            <a:endParaRPr lang="es-HN" sz="2800" dirty="0"/>
          </a:p>
          <a:p>
            <a:pPr algn="just"/>
            <a:r>
              <a:rPr lang="es-HN" sz="2800" dirty="0"/>
              <a:t>Se comparan los resultados de la prueba con los de un patrón: este puede ser el verdadero estado del paciente, un conjunto de exámenes que se juzgan más adecuados, u otra forma de diagnóstico que sirva de referencia. </a:t>
            </a:r>
          </a:p>
          <a:p>
            <a:pPr lvl="1"/>
            <a:endParaRPr lang="es-ES" alt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>
                <a:latin typeface="Forte" pitchFamily="66" charset="0"/>
              </a:rPr>
              <a:t>OBSERVACIÓN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es-ES" altLang="es-ES" sz="2800" dirty="0"/>
              <a:t>   Registro visual  de una situación real; consignando los acontecimientos según algún esquema previsto:</a:t>
            </a:r>
          </a:p>
          <a:p>
            <a:pPr algn="just"/>
            <a:r>
              <a:rPr lang="es-ES" altLang="es-ES" sz="2800" dirty="0"/>
              <a:t>Primero  </a:t>
            </a:r>
            <a:r>
              <a:rPr lang="es-ES" alt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definir los objetivos</a:t>
            </a:r>
            <a:r>
              <a:rPr lang="es-ES" altLang="es-ES" sz="2800" dirty="0"/>
              <a:t> que se persiguen; determinar su unidad de observación </a:t>
            </a:r>
          </a:p>
          <a:p>
            <a:pPr algn="just"/>
            <a:r>
              <a:rPr lang="es-ES" altLang="es-ES" sz="2800" dirty="0"/>
              <a:t>Debe ser </a:t>
            </a:r>
            <a:r>
              <a:rPr lang="es-ES" alt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planificada</a:t>
            </a:r>
            <a:r>
              <a:rPr lang="es-ES" altLang="es-E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,</a:t>
            </a:r>
            <a:r>
              <a:rPr lang="es-ES" altLang="es-ES" sz="2800" dirty="0"/>
              <a:t>  para que reúna  los requisitos de validez y confiabilidad</a:t>
            </a:r>
          </a:p>
          <a:p>
            <a:pPr algn="just"/>
            <a:r>
              <a:rPr lang="es-ES" altLang="es-ES" sz="2800" dirty="0"/>
              <a:t>Se debe </a:t>
            </a:r>
            <a:r>
              <a:rPr lang="es-ES" altLang="es-E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preparar  a los observadores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4724952</TotalTime>
  <Words>1610</Words>
  <Application>Microsoft Office PowerPoint</Application>
  <PresentationFormat>Presentación en pantalla (4:3)</PresentationFormat>
  <Paragraphs>256</Paragraphs>
  <Slides>34</Slides>
  <Notes>29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2" baseType="lpstr">
      <vt:lpstr>Arial</vt:lpstr>
      <vt:lpstr>Arial Black</vt:lpstr>
      <vt:lpstr>Courier New</vt:lpstr>
      <vt:lpstr>Forte</vt:lpstr>
      <vt:lpstr>Impact</vt:lpstr>
      <vt:lpstr>Times New Roman</vt:lpstr>
      <vt:lpstr>Wingdings</vt:lpstr>
      <vt:lpstr>Diseño predeterminado</vt:lpstr>
      <vt:lpstr>Técnicas  de Recolección de la Información</vt:lpstr>
      <vt:lpstr>QUÉ SON LAS TÉCNICAS DE RECOLECCIÓN DE DATOS </vt:lpstr>
      <vt:lpstr>TÉCNICA</vt:lpstr>
      <vt:lpstr>Técnicas cualitativas de investigación</vt:lpstr>
      <vt:lpstr>Técnicas cuantitativas de investigación</vt:lpstr>
      <vt:lpstr>INSTRUMENTOS</vt:lpstr>
      <vt:lpstr>Presentación de PowerPoint</vt:lpstr>
      <vt:lpstr>INSTRUMENTOS</vt:lpstr>
      <vt:lpstr>OBSERVACIÓN</vt:lpstr>
      <vt:lpstr>OBSERVACIÓN</vt:lpstr>
      <vt:lpstr> Observación</vt:lpstr>
      <vt:lpstr>ENCUESTA</vt:lpstr>
      <vt:lpstr>La entrevista</vt:lpstr>
      <vt:lpstr>La Entrevista</vt:lpstr>
      <vt:lpstr>La Entrevista</vt:lpstr>
      <vt:lpstr>La entrevista</vt:lpstr>
      <vt:lpstr>Cuestionario</vt:lpstr>
      <vt:lpstr>Cuestionario</vt:lpstr>
      <vt:lpstr>Cuestionario</vt:lpstr>
      <vt:lpstr>Cuestionario </vt:lpstr>
      <vt:lpstr>Cuestionario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INSTRUMENTOS</vt:lpstr>
      <vt:lpstr>INSTRUMENTOS</vt:lpstr>
      <vt:lpstr>INSTRUMENTOS</vt:lpstr>
      <vt:lpstr>  Integridad científica. ¿Qué es? ¿Cómo nos afecta?  . </vt:lpstr>
      <vt:lpstr> Integridad Científica: Componentes </vt:lpstr>
      <vt:lpstr>Mala conducta en la investigación  </vt:lpstr>
      <vt:lpstr>Presentación de PowerPoint</vt:lpstr>
    </vt:vector>
  </TitlesOfParts>
  <Company>Dark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 e instrumentos de recolección de la información</dc:title>
  <dc:creator>Eleo</dc:creator>
  <cp:lastModifiedBy>CEIB-FCM-UNAH</cp:lastModifiedBy>
  <cp:revision>58</cp:revision>
  <dcterms:created xsi:type="dcterms:W3CDTF">2006-07-04T18:31:07Z</dcterms:created>
  <dcterms:modified xsi:type="dcterms:W3CDTF">2020-03-06T01:37:12Z</dcterms:modified>
</cp:coreProperties>
</file>